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1"/>
  </p:notesMasterIdLst>
  <p:handoutMasterIdLst>
    <p:handoutMasterId r:id="rId12"/>
  </p:handoutMasterIdLst>
  <p:sldIdLst>
    <p:sldId id="271" r:id="rId2"/>
    <p:sldId id="274" r:id="rId3"/>
    <p:sldId id="275" r:id="rId4"/>
    <p:sldId id="276" r:id="rId5"/>
    <p:sldId id="277" r:id="rId6"/>
    <p:sldId id="278" r:id="rId7"/>
    <p:sldId id="281" r:id="rId8"/>
    <p:sldId id="279" r:id="rId9"/>
    <p:sldId id="280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834"/>
  </p:normalViewPr>
  <p:slideViewPr>
    <p:cSldViewPr snapToGrid="0" snapToObjects="1">
      <p:cViewPr varScale="1">
        <p:scale>
          <a:sx n="131" d="100"/>
          <a:sy n="131" d="100"/>
        </p:scale>
        <p:origin x="28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71759-735F-AE4F-B8A4-88C62CA52F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167063" y="8340725"/>
            <a:ext cx="523875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C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C83C08A5-8D1F-094C-9199-15EFE7BB30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291" name="Picture 5">
            <a:extLst>
              <a:ext uri="{FF2B5EF4-FFF2-40B4-BE49-F238E27FC236}">
                <a16:creationId xmlns:a16="http://schemas.microsoft.com/office/drawing/2014/main" id="{B8DFA53C-7C8D-4947-9814-0918A49D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>
            <a:extLst>
              <a:ext uri="{FF2B5EF4-FFF2-40B4-BE49-F238E27FC236}">
                <a16:creationId xmlns:a16="http://schemas.microsoft.com/office/drawing/2014/main" id="{332DE02F-D72C-3746-9F1F-7F15FCF66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0"/>
          <a:stretch>
            <a:fillRect/>
          </a:stretch>
        </p:blipFill>
        <p:spPr bwMode="auto">
          <a:xfrm>
            <a:off x="3175" y="8867775"/>
            <a:ext cx="685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FD5493-0613-894D-84BC-DBA36BED89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013D647-2567-164E-B667-D5FC8ACDF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54D0C61-C6A3-304E-8AF3-1C91860A84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167063" y="8340725"/>
            <a:ext cx="523875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21B3C"/>
                </a:solidFill>
                <a:latin typeface="Helvetica" pitchFamily="2" charset="0"/>
              </a:defRPr>
            </a:lvl1pPr>
          </a:lstStyle>
          <a:p>
            <a:pPr>
              <a:defRPr/>
            </a:pPr>
            <a:fld id="{D7040B18-B4F5-8243-ADF9-5C0870EC8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269" name="Picture 8">
            <a:extLst>
              <a:ext uri="{FF2B5EF4-FFF2-40B4-BE49-F238E27FC236}">
                <a16:creationId xmlns:a16="http://schemas.microsoft.com/office/drawing/2014/main" id="{3570698F-119D-384F-B401-3B9A1D301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>
            <a:fillRect/>
          </a:stretch>
        </p:blipFill>
        <p:spPr bwMode="auto">
          <a:xfrm>
            <a:off x="0" y="0"/>
            <a:ext cx="685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9">
            <a:extLst>
              <a:ext uri="{FF2B5EF4-FFF2-40B4-BE49-F238E27FC236}">
                <a16:creationId xmlns:a16="http://schemas.microsoft.com/office/drawing/2014/main" id="{78A8D280-1ACA-D54F-9B56-C05912E08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" r="40"/>
          <a:stretch>
            <a:fillRect/>
          </a:stretch>
        </p:blipFill>
        <p:spPr bwMode="auto">
          <a:xfrm>
            <a:off x="3175" y="8867775"/>
            <a:ext cx="6859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1A50282A-219E-F944-A4D4-D3FACE2EB5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D03647D4-FE1E-B641-A66F-E4B442428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8908A3C7-E492-B943-BFF1-41B9FC31A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6ACDB57-E18B-BB4B-9635-C38BE29A2514}" type="slidenum">
              <a:rPr lang="en-US" altLang="en-US" smtClean="0"/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BCE74-0F15-C243-9737-ECAA69851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388" y="6537325"/>
            <a:ext cx="80327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200">
                <a:solidFill>
                  <a:srgbClr val="051B3C"/>
                </a:solidFill>
                <a:latin typeface="Avenir Next Condensed Demi Bold" panose="020B0506020202020204" pitchFamily="34" charset="0"/>
                <a:ea typeface="Avenir Next Condensed Demi Bold" panose="020B0506020202020204" pitchFamily="34" charset="0"/>
                <a:cs typeface="Avenir Next Condensed Demi Bold" panose="020B0506020202020204" pitchFamily="34" charset="0"/>
              </a:rPr>
              <a:t>Coalition on Homelessness and Housing in Ohio | 175 S. Third St. Suite 580 Columbus, OH 43215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6B8F3C-9CE1-2C41-9932-F98265433E1F}"/>
              </a:ext>
            </a:extLst>
          </p:cNvPr>
          <p:cNvCxnSpPr/>
          <p:nvPr/>
        </p:nvCxnSpPr>
        <p:spPr>
          <a:xfrm>
            <a:off x="0" y="6510338"/>
            <a:ext cx="9144000" cy="7937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A97F36-8220-F240-A9C6-2E6E25F73206}"/>
              </a:ext>
            </a:extLst>
          </p:cNvPr>
          <p:cNvCxnSpPr/>
          <p:nvPr/>
        </p:nvCxnSpPr>
        <p:spPr>
          <a:xfrm>
            <a:off x="0" y="6858000"/>
            <a:ext cx="9144000" cy="9525"/>
          </a:xfrm>
          <a:prstGeom prst="line">
            <a:avLst/>
          </a:prstGeom>
          <a:ln w="38100" cmpd="sng">
            <a:solidFill>
              <a:srgbClr val="051B3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>
            <a:extLst>
              <a:ext uri="{FF2B5EF4-FFF2-40B4-BE49-F238E27FC236}">
                <a16:creationId xmlns:a16="http://schemas.microsoft.com/office/drawing/2014/main" id="{8F7431E6-F7C4-214C-A6CD-EB19459FAE7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"/>
            <a:chOff x="0" y="0"/>
            <a:chExt cx="9144000" cy="6858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08602F-688A-8349-A149-65867F873E59}"/>
                </a:ext>
              </a:extLst>
            </p:cNvPr>
            <p:cNvSpPr/>
            <p:nvPr/>
          </p:nvSpPr>
          <p:spPr>
            <a:xfrm flipH="1">
              <a:off x="7773988" y="0"/>
              <a:ext cx="457200" cy="685800"/>
            </a:xfrm>
            <a:prstGeom prst="rect">
              <a:avLst/>
            </a:prstGeom>
            <a:solidFill>
              <a:schemeClr val="tx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7EF8832-DC82-4A4B-9945-A7F3C4F8E48B}"/>
                </a:ext>
              </a:extLst>
            </p:cNvPr>
            <p:cNvSpPr/>
            <p:nvPr/>
          </p:nvSpPr>
          <p:spPr>
            <a:xfrm flipH="1">
              <a:off x="8229600" y="0"/>
              <a:ext cx="4572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274FB2-7716-EE42-834C-88F242ADD061}"/>
                </a:ext>
              </a:extLst>
            </p:cNvPr>
            <p:cNvSpPr/>
            <p:nvPr/>
          </p:nvSpPr>
          <p:spPr>
            <a:xfrm flipH="1">
              <a:off x="8686800" y="0"/>
              <a:ext cx="457200" cy="685800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0EA5033-4A1A-2949-9289-91F09B240116}"/>
                </a:ext>
              </a:extLst>
            </p:cNvPr>
            <p:cNvSpPr/>
            <p:nvPr/>
          </p:nvSpPr>
          <p:spPr>
            <a:xfrm>
              <a:off x="0" y="0"/>
              <a:ext cx="77724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pic>
          <p:nvPicPr>
            <p:cNvPr id="12" name="Picture 17" descr="COHHIOwhite med.png">
              <a:extLst>
                <a:ext uri="{FF2B5EF4-FFF2-40B4-BE49-F238E27FC236}">
                  <a16:creationId xmlns:a16="http://schemas.microsoft.com/office/drawing/2014/main" id="{FFE814E9-E7C5-0B47-844C-250D106EC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05" y="147278"/>
              <a:ext cx="440995" cy="418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9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74A94B7D-D142-5349-AD1C-DFB330DC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88717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3A75ED-5336-664C-AF8A-D7F83AFE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93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A52D195E-480D-4141-90BF-B4CCA5C98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8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BBB62E-C88E-7B4B-A977-99647095E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33DA4C-8493-6E4B-A8CF-1EE3F6589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2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6F2967B4-A919-ED45-B73F-1E0E734F6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03B94AB-2159-344F-B40C-FF4EA9F90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48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6E03DCB-4D03-7E49-886D-12EC2640E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10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011AF6E7-BBD5-554F-90D1-32FAED421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99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3F5B36B4-5788-274C-881E-1E3CD91C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4263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86299EB-128E-BA44-A711-DB2625498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91440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88717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63D2DAA-BBBC-014E-A8F7-4DA3BE3D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44947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247DDE5D-8520-864F-9FB7-ECEE239E91D3}"/>
              </a:ext>
            </a:extLst>
          </p:cNvPr>
          <p:cNvGrpSpPr>
            <a:grpSpLocks/>
          </p:cNvGrpSpPr>
          <p:nvPr/>
        </p:nvGrpSpPr>
        <p:grpSpPr bwMode="auto">
          <a:xfrm>
            <a:off x="0" y="6510338"/>
            <a:ext cx="9144000" cy="357187"/>
            <a:chOff x="0" y="6509658"/>
            <a:chExt cx="9144000" cy="357478"/>
          </a:xfrm>
        </p:grpSpPr>
        <p:sp>
          <p:nvSpPr>
            <p:cNvPr id="1028" name="TextBox 10">
              <a:extLst>
                <a:ext uri="{FF2B5EF4-FFF2-40B4-BE49-F238E27FC236}">
                  <a16:creationId xmlns:a16="http://schemas.microsoft.com/office/drawing/2014/main" id="{160ED89A-6EF2-854B-902E-E5CBC10CC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388" y="6536667"/>
              <a:ext cx="8032750" cy="278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1200">
                  <a:solidFill>
                    <a:srgbClr val="051B3C"/>
                  </a:solidFill>
                  <a:latin typeface="Avenir Next Condensed Demi Bold" panose="020B0506020202020204" pitchFamily="34" charset="0"/>
                  <a:ea typeface="Avenir Next Condensed Demi Bold" panose="020B0506020202020204" pitchFamily="34" charset="0"/>
                  <a:cs typeface="Avenir Next Condensed Demi Bold" panose="020B0506020202020204" pitchFamily="34" charset="0"/>
                </a:rPr>
                <a:t>Coalition on Homelessness and Housing in Ohio | 175 S. Third St. Suite 580 Columbus, OH 43215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FB6462-5412-8546-827E-5F3AE3655D99}"/>
                </a:ext>
              </a:extLst>
            </p:cNvPr>
            <p:cNvCxnSpPr/>
            <p:nvPr/>
          </p:nvCxnSpPr>
          <p:spPr>
            <a:xfrm>
              <a:off x="0" y="6509658"/>
              <a:ext cx="9144000" cy="9533"/>
            </a:xfrm>
            <a:prstGeom prst="line">
              <a:avLst/>
            </a:prstGeom>
            <a:ln w="3175" cmpd="sng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3C852A5-53EB-9948-9CC8-B0DCB9B86826}"/>
                </a:ext>
              </a:extLst>
            </p:cNvPr>
            <p:cNvCxnSpPr/>
            <p:nvPr/>
          </p:nvCxnSpPr>
          <p:spPr>
            <a:xfrm>
              <a:off x="0" y="6857603"/>
              <a:ext cx="9144000" cy="9533"/>
            </a:xfrm>
            <a:prstGeom prst="line">
              <a:avLst/>
            </a:prstGeom>
            <a:ln w="38100" cmpd="sng">
              <a:solidFill>
                <a:srgbClr val="051B3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7" name="Text Placeholder 5">
            <a:extLst>
              <a:ext uri="{FF2B5EF4-FFF2-40B4-BE49-F238E27FC236}">
                <a16:creationId xmlns:a16="http://schemas.microsoft.com/office/drawing/2014/main" id="{2B6D8E05-159A-0C43-945F-5DAA4ABFC1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2" charset="0"/>
          <a:ea typeface="Helvetica" pitchFamily="2" charset="0"/>
          <a:cs typeface="Helvetica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myriegel@cohhio.org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most expensive places to rent in Central Ohio, ranked - Columbus  Business First">
            <a:extLst>
              <a:ext uri="{FF2B5EF4-FFF2-40B4-BE49-F238E27FC236}">
                <a16:creationId xmlns:a16="http://schemas.microsoft.com/office/drawing/2014/main" id="{7AD1ABD2-ED03-2FAE-6A44-AC6C80811F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6" r="22850"/>
          <a:stretch/>
        </p:blipFill>
        <p:spPr bwMode="auto">
          <a:xfrm>
            <a:off x="242311" y="905692"/>
            <a:ext cx="8659378" cy="538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7110C20-D812-4E46-BAFD-A10AD94D1C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697" y="5101046"/>
            <a:ext cx="3104606" cy="57934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solidFill>
                  <a:schemeClr val="bg1"/>
                </a:solidFill>
              </a:rPr>
              <a:t>August 2022</a:t>
            </a:r>
          </a:p>
        </p:txBody>
      </p:sp>
      <p:sp>
        <p:nvSpPr>
          <p:cNvPr id="13313" name="Title 1">
            <a:extLst>
              <a:ext uri="{FF2B5EF4-FFF2-40B4-BE49-F238E27FC236}">
                <a16:creationId xmlns:a16="http://schemas.microsoft.com/office/drawing/2014/main" id="{DA495532-F4E4-884A-BB53-D1C7D447ED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90797" y="4210368"/>
            <a:ext cx="8362406" cy="89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sz="5400" b="1" dirty="0">
                <a:solidFill>
                  <a:schemeClr val="bg1"/>
                </a:solidFill>
                <a:latin typeface="Helvetica" pitchFamily="2" charset="0"/>
                <a:ea typeface="Helvetica" pitchFamily="2" charset="0"/>
                <a:cs typeface="Helvetica" pitchFamily="2" charset="0"/>
              </a:rPr>
              <a:t>State of Housing in Ohio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>
            <a:extLst>
              <a:ext uri="{FF2B5EF4-FFF2-40B4-BE49-F238E27FC236}">
                <a16:creationId xmlns:a16="http://schemas.microsoft.com/office/drawing/2014/main" id="{689EB7C1-AC0C-6D4D-8716-686BFDEF3D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44488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latin typeface="Helvetica" pitchFamily="2" charset="0"/>
              <a:ea typeface="Helvetica" pitchFamily="2" charset="0"/>
              <a:cs typeface="Helvetica" pitchFamily="2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757C06-2C52-E8EE-AC7C-F3A13A99B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4" t="4415" r="984" b="676"/>
          <a:stretch/>
        </p:blipFill>
        <p:spPr>
          <a:xfrm>
            <a:off x="395265" y="344488"/>
            <a:ext cx="8353469" cy="61264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itle 4">
            <a:extLst>
              <a:ext uri="{FF2B5EF4-FFF2-40B4-BE49-F238E27FC236}">
                <a16:creationId xmlns:a16="http://schemas.microsoft.com/office/drawing/2014/main" id="{58AACDEB-9BC0-5E4A-8801-FFB3613A5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44488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Rent is Rapidly Rising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6D84C0-56A5-54B6-A14B-993339EADC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2" y="1153386"/>
            <a:ext cx="5978135" cy="50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4">
            <a:extLst>
              <a:ext uri="{FF2B5EF4-FFF2-40B4-BE49-F238E27FC236}">
                <a16:creationId xmlns:a16="http://schemas.microsoft.com/office/drawing/2014/main" id="{A4DE48CE-ED68-3142-B598-C5B8935BE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44488"/>
            <a:ext cx="7886700" cy="1325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itchFamily="2" charset="0"/>
                <a:ea typeface="Helvetica" pitchFamily="2" charset="0"/>
                <a:cs typeface="Helvetica" pitchFamily="2" charset="0"/>
              </a:rPr>
              <a:t>Can Workers Pay Rent?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C84B369-5599-C8CC-B00A-77E2C6944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30" y="1042105"/>
            <a:ext cx="8220741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6DE888-65DB-5C3F-1F91-F564DDB4B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65" y="320040"/>
            <a:ext cx="7972085" cy="61264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D14DA7-2465-A846-A266-3F4B0DC3E98F}"/>
              </a:ext>
            </a:extLst>
          </p:cNvPr>
          <p:cNvSpPr/>
          <p:nvPr/>
        </p:nvSpPr>
        <p:spPr>
          <a:xfrm>
            <a:off x="3094892" y="1406769"/>
            <a:ext cx="2863781" cy="1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64465965-F73B-1850-FDBA-A6F013DF7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53" r="3426" b="7483"/>
          <a:stretch/>
        </p:blipFill>
        <p:spPr>
          <a:xfrm>
            <a:off x="0" y="502920"/>
            <a:ext cx="9076198" cy="585216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BF8390C-BE27-6A51-D205-8E2FE72D8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50" y="1298384"/>
            <a:ext cx="7040900" cy="5393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BE3FAC-D734-5113-FB89-5E2C316AEF99}"/>
              </a:ext>
            </a:extLst>
          </p:cNvPr>
          <p:cNvSpPr txBox="1"/>
          <p:nvPr/>
        </p:nvSpPr>
        <p:spPr>
          <a:xfrm>
            <a:off x="516690" y="339633"/>
            <a:ext cx="81106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latin typeface="Helvetica" pitchFamily="2" charset="0"/>
                <a:cs typeface="Arial" panose="020B0604020202020204" pitchFamily="34" charset="0"/>
              </a:rPr>
              <a:t>OHFA Housing Needs Assessment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F2486D-984B-BE9B-BBD9-08E65A0013D8}"/>
              </a:ext>
            </a:extLst>
          </p:cNvPr>
          <p:cNvSpPr txBox="1"/>
          <p:nvPr/>
        </p:nvSpPr>
        <p:spPr>
          <a:xfrm>
            <a:off x="1921273" y="1050972"/>
            <a:ext cx="5301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ohiohome.org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/research/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housingneeds.aspx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58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e Current Challenges Of Investing In Affordable Housing">
            <a:extLst>
              <a:ext uri="{FF2B5EF4-FFF2-40B4-BE49-F238E27FC236}">
                <a16:creationId xmlns:a16="http://schemas.microsoft.com/office/drawing/2014/main" id="{1D912226-E470-884B-39B7-97EDF7635B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142" y="562428"/>
            <a:ext cx="8599715" cy="573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739FE-0383-253D-EAAA-8192B8939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667164"/>
            <a:ext cx="78867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2"/>
                </a:solidFill>
              </a:rPr>
              <a:t>Solution? </a:t>
            </a:r>
            <a:br>
              <a:rPr lang="en-US" b="1" dirty="0"/>
            </a:br>
            <a:r>
              <a:rPr lang="en-US" b="1" dirty="0"/>
              <a:t>Invest in Affordable Housing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74998-9EDC-3CA7-3AFD-72371849A6A6}"/>
              </a:ext>
            </a:extLst>
          </p:cNvPr>
          <p:cNvSpPr txBox="1"/>
          <p:nvPr/>
        </p:nvSpPr>
        <p:spPr>
          <a:xfrm>
            <a:off x="-3180945" y="33754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en-US" dirty="0" err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963A8-B6F3-A15D-89C3-4C8D440FCF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079F7-4D34-D5BA-4B9A-CA3002458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Amy Riegel </a:t>
            </a:r>
          </a:p>
          <a:p>
            <a:r>
              <a:rPr lang="en-US" dirty="0"/>
              <a:t>Executive Director </a:t>
            </a:r>
          </a:p>
          <a:p>
            <a:r>
              <a:rPr lang="en-US" dirty="0">
                <a:hlinkClick r:id="rId2"/>
              </a:rPr>
              <a:t>amyriegel@cohhio.org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rgbClr val="17365D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71384B60-3001-5047-8355-8E6F17CA8C84}" vid="{86E105F8-3FCB-CB43-8711-541B92E019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137</TotalTime>
  <Words>50</Words>
  <Application>Microsoft Macintosh PowerPoint</Application>
  <PresentationFormat>On-screen Show (4:3)</PresentationFormat>
  <Paragraphs>12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Avenir Next Condensed Demi Bold</vt:lpstr>
      <vt:lpstr>Calibri</vt:lpstr>
      <vt:lpstr>Helvetica</vt:lpstr>
      <vt:lpstr>Custom Design</vt:lpstr>
      <vt:lpstr>State of Housing in Ohio  </vt:lpstr>
      <vt:lpstr>PowerPoint Presentation</vt:lpstr>
      <vt:lpstr>Rent is Rapidly Rising </vt:lpstr>
      <vt:lpstr>Can Workers Pay Rent? </vt:lpstr>
      <vt:lpstr>PowerPoint Presentation</vt:lpstr>
      <vt:lpstr>PowerPoint Presentation</vt:lpstr>
      <vt:lpstr>PowerPoint Presentation</vt:lpstr>
      <vt:lpstr>Solution?  Invest in Affordable Housing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cp:lastPrinted>2018-10-10T19:27:39Z</cp:lastPrinted>
  <dcterms:created xsi:type="dcterms:W3CDTF">2022-06-03T17:43:00Z</dcterms:created>
  <dcterms:modified xsi:type="dcterms:W3CDTF">2022-08-25T19:35:01Z</dcterms:modified>
</cp:coreProperties>
</file>